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9906000" cy="6794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>
        <p:scale>
          <a:sx n="70" d="100"/>
          <a:sy n="70" d="100"/>
        </p:scale>
        <p:origin x="-7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slide" Target="slide4.xml"/><Relationship Id="rId21" Type="http://schemas.openxmlformats.org/officeDocument/2006/relationships/image" Target="../media/image17.jpeg"/><Relationship Id="rId7" Type="http://schemas.openxmlformats.org/officeDocument/2006/relationships/slide" Target="slide8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" Target="slide3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7.wmf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slide" Target="slide5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188640"/>
            <a:ext cx="8594402" cy="6336704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358299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/>
            </a:r>
            <a:br>
              <a:rPr lang="en-GB" sz="4000" dirty="0" smtClean="0">
                <a:latin typeface="Comic Sans MS" pitchFamily="66" charset="0"/>
              </a:rPr>
            </a:br>
            <a:r>
              <a:rPr lang="en-GB" sz="4000" dirty="0" smtClean="0">
                <a:latin typeface="Comic Sans MS" pitchFamily="66" charset="0"/>
              </a:rPr>
              <a:t>Ashby Hill </a:t>
            </a:r>
            <a:r>
              <a:rPr lang="en-GB" sz="4000" dirty="0" smtClean="0">
                <a:latin typeface="Comic Sans MS" pitchFamily="66" charset="0"/>
              </a:rPr>
              <a:t>Top Calculation Policy</a:t>
            </a:r>
            <a:br>
              <a:rPr lang="en-GB" sz="4000" dirty="0" smtClean="0">
                <a:latin typeface="Comic Sans MS" pitchFamily="66" charset="0"/>
              </a:rPr>
            </a:br>
            <a:r>
              <a:rPr lang="en-GB" sz="4000" dirty="0" smtClean="0">
                <a:latin typeface="Comic Sans MS" pitchFamily="66" charset="0"/>
              </a:rPr>
              <a:t>Addition</a:t>
            </a:r>
            <a:br>
              <a:rPr lang="en-GB" sz="4000" dirty="0" smtClean="0">
                <a:latin typeface="Comic Sans MS" pitchFamily="66" charset="0"/>
              </a:rPr>
            </a:br>
            <a:r>
              <a:rPr lang="en-GB" sz="4000" dirty="0" smtClean="0">
                <a:latin typeface="Comic Sans MS" pitchFamily="66" charset="0"/>
              </a:rPr>
              <a:t>Years </a:t>
            </a:r>
            <a:r>
              <a:rPr lang="en-GB" sz="4000" dirty="0" smtClean="0">
                <a:latin typeface="Comic Sans MS" pitchFamily="66" charset="0"/>
              </a:rPr>
              <a:t>1-3</a:t>
            </a:r>
            <a:endParaRPr lang="en-GB" sz="4000" dirty="0">
              <a:latin typeface="Comic Sans MS" pitchFamily="66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636656"/>
            <a:ext cx="288032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743" y="808024"/>
            <a:ext cx="329453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004048" y="330257"/>
            <a:ext cx="3625850" cy="654685"/>
            <a:chOff x="0" y="0"/>
            <a:chExt cx="6677246" cy="11270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7" t="9904" r="6308" b="65002"/>
            <a:stretch>
              <a:fillRect/>
            </a:stretch>
          </p:blipFill>
          <p:spPr bwMode="auto">
            <a:xfrm>
              <a:off x="0" y="0"/>
              <a:ext cx="6677246" cy="1031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65005" y="818707"/>
              <a:ext cx="4912241" cy="3083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445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28143"/>
              </p:ext>
            </p:extLst>
          </p:nvPr>
        </p:nvGraphicFramePr>
        <p:xfrm>
          <a:off x="107504" y="116632"/>
          <a:ext cx="8856984" cy="664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3240360"/>
                <a:gridCol w="2808312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= signs and missing numbers</a:t>
                      </a:r>
                      <a:endParaRPr lang="en-GB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need to understand the concept of equality before using the ‘=’ sign. Calculations should be written either side of the equality sign so that the sign is not just interpreted as ‘the answer’.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= 1+ 1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+ 3 = 4 + 1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numbers need to be placed in all possible places.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+ 4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3 + 4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+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7                   7 =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+ 4</a:t>
                      </a:r>
                    </a:p>
                    <a:p>
                      <a:endParaRPr lang="en-GB" sz="900" u="sng" baseline="0" dirty="0" smtClean="0"/>
                    </a:p>
                    <a:p>
                      <a:r>
                        <a:rPr lang="en-GB" sz="900" b="1" u="sng" baseline="0" dirty="0" smtClean="0"/>
                        <a:t>Counting and Combining sets of Objects</a:t>
                      </a:r>
                    </a:p>
                    <a:p>
                      <a:r>
                        <a:rPr lang="en-GB" sz="900" baseline="0" dirty="0" smtClean="0"/>
                        <a:t>Combining two sets of objects (aggregation) which will progress onto adding on to a set (augmentation)</a:t>
                      </a:r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numbertrack</a:t>
                      </a:r>
                      <a:r>
                        <a:rPr lang="en-GB" sz="900" u="sng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Understanding of counting on with a </a:t>
                      </a:r>
                      <a:r>
                        <a:rPr lang="en-GB" sz="900" u="sng" baseline="0" dirty="0" err="1" smtClean="0"/>
                        <a:t>numberline</a:t>
                      </a:r>
                      <a:r>
                        <a:rPr lang="en-GB" sz="900" u="sng" baseline="0" dirty="0" smtClean="0"/>
                        <a:t> </a:t>
                      </a:r>
                      <a:r>
                        <a:rPr lang="en-GB" sz="900" baseline="0" dirty="0" smtClean="0"/>
                        <a:t>(supported by models and images).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7+ 4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+ 5 = 10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     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100   35 = 1 + 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</a:t>
                      </a: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valuable to use a range of representations (also see Y1). Continue to use </a:t>
                      </a:r>
                      <a:r>
                        <a:rPr lang="en-GB" sz="9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numberlines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(and progressing to the 100 square)  to develop understanding of: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ounting on in tens and ones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+ 12 = 23 + 10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33 + 2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35</a:t>
                      </a:r>
                      <a:endParaRPr lang="en-GB" sz="900" dirty="0" smtClean="0"/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and bridging through 10.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steps in addition often bridge through a multiple of 10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should be able to partition the 7 to relate adding the 2 and then the 5. </a:t>
                      </a: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+ 7 = 15</a:t>
                      </a:r>
                    </a:p>
                    <a:p>
                      <a:endParaRPr lang="en-GB" sz="900" b="0" u="none" dirty="0" smtClean="0"/>
                    </a:p>
                    <a:p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Adding 9 or 11 by adding 10 and adjusting by 1</a:t>
                      </a:r>
                    </a:p>
                    <a:p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e.g.</a:t>
                      </a:r>
                      <a:r>
                        <a:rPr lang="en-GB" sz="900" b="0" u="sng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9 by adding 10 and adjusting by 1</a:t>
                      </a:r>
                      <a:endParaRPr lang="en-GB" sz="900" b="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+ 9 = 44</a:t>
                      </a:r>
                    </a:p>
                    <a:p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1" u="sng" dirty="0" smtClean="0"/>
                    </a:p>
                    <a:p>
                      <a:r>
                        <a:rPr lang="en-GB" sz="900" b="1" u="sng" dirty="0" smtClean="0"/>
                        <a:t>Towards a</a:t>
                      </a:r>
                      <a:r>
                        <a:rPr lang="en-GB" sz="900" b="1" u="sng" baseline="0" dirty="0" smtClean="0"/>
                        <a:t>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Partitioning in different ways and recombine</a:t>
                      </a:r>
                      <a:endParaRPr lang="en-GB" sz="9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47+25</a:t>
                      </a:r>
                    </a:p>
                    <a:p>
                      <a:r>
                        <a:rPr lang="en-GB" sz="1000" dirty="0" smtClean="0"/>
                        <a:t>       </a:t>
                      </a:r>
                      <a:r>
                        <a:rPr lang="en-GB" sz="1000" b="1" dirty="0" smtClean="0"/>
                        <a:t>47                           25                           60 + 12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endParaRPr lang="en-GB" sz="1000" dirty="0" smtClean="0"/>
                    </a:p>
                    <a:p>
                      <a:r>
                        <a:rPr lang="en-GB" sz="1000" dirty="0" smtClean="0"/>
                        <a:t>Leading to exchanging: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r>
                        <a:rPr lang="en-GB" sz="1000" b="1" baseline="0" dirty="0" smtClean="0"/>
                        <a:t>                                           72</a:t>
                      </a: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Expanded written method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900" baseline="0" dirty="0" smtClean="0"/>
                        <a:t>40 + 7 + 20 + 5 = </a:t>
                      </a:r>
                    </a:p>
                    <a:p>
                      <a:r>
                        <a:rPr lang="en-GB" sz="900" baseline="0" dirty="0" smtClean="0"/>
                        <a:t>40+20 + 7 + 5 = </a:t>
                      </a:r>
                    </a:p>
                    <a:p>
                      <a:r>
                        <a:rPr lang="en-GB" sz="900" baseline="0" dirty="0" smtClean="0"/>
                        <a:t>60 + 12 = 72</a:t>
                      </a:r>
                      <a:r>
                        <a:rPr lang="en-GB" sz="1000" baseline="0" dirty="0" smtClean="0"/>
                        <a:t>                          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Missing number problems </a:t>
                      </a:r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range of equations as in Year 1 and 2 but with appropriate, larger numbers.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r>
                        <a:rPr lang="en-GB" sz="9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into tens and ones </a:t>
                      </a:r>
                      <a:endParaRPr lang="en-GB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Partition both numbers and recombine.  </a:t>
                      </a:r>
                    </a:p>
                    <a:p>
                      <a:pPr lvl="0"/>
                      <a:r>
                        <a:rPr lang="en-GB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on by partitioning the second number only e.g.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 + 125 = 247 + 100 + 20+ 5</a:t>
                      </a:r>
                    </a:p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347 + 20 </a:t>
                      </a:r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367 + 5</a:t>
                      </a:r>
                    </a:p>
                    <a:p>
                      <a:r>
                        <a:rPr lang="en-GB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= 372</a:t>
                      </a: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Children need to be secure adding multiples of 100 and 10 to any three-digit number including those that are not multiples of 10.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dirty="0" smtClean="0"/>
                        <a:t>Towards</a:t>
                      </a:r>
                      <a:r>
                        <a:rPr lang="en-GB" sz="900" b="1" u="sng" baseline="0" dirty="0" smtClean="0"/>
                        <a:t> a Written Method</a:t>
                      </a:r>
                      <a:endParaRPr lang="en-GB" sz="9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Introduce expanded</a:t>
                      </a:r>
                      <a:r>
                        <a:rPr lang="en-GB" sz="900" baseline="0" dirty="0" smtClean="0"/>
                        <a:t> column addition modelled with 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Leading to children understanding the exchange between tens and ones.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Some children may begin to use a formal columnar algorithm, initially introduced alongside the expanded method. The formal method should be seen as a more streamlined version of the expanded method, not a new method.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entagon 10">
            <a:hlinkClick r:id="rId2" action="ppaction://hlinksldjump"/>
          </p:cNvPr>
          <p:cNvSpPr/>
          <p:nvPr/>
        </p:nvSpPr>
        <p:spPr>
          <a:xfrm>
            <a:off x="17951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4" name="Pentagon 13">
            <a:hlinkClick r:id="rId3" action="ppaction://hlinksldjump"/>
          </p:cNvPr>
          <p:cNvSpPr/>
          <p:nvPr/>
        </p:nvSpPr>
        <p:spPr>
          <a:xfrm>
            <a:off x="68356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Pentagon 15">
            <a:hlinkClick r:id="rId4" action="ppaction://hlinksldjump"/>
          </p:cNvPr>
          <p:cNvSpPr/>
          <p:nvPr/>
        </p:nvSpPr>
        <p:spPr>
          <a:xfrm>
            <a:off x="2998459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7" name="Pentagon 16">
            <a:hlinkClick r:id="rId5" action="ppaction://hlinksldjump"/>
          </p:cNvPr>
          <p:cNvSpPr/>
          <p:nvPr/>
        </p:nvSpPr>
        <p:spPr>
          <a:xfrm>
            <a:off x="6300192" y="188640"/>
            <a:ext cx="455772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Obj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8" name="Pentagon 17">
            <a:hlinkClick r:id="rId6" action="ppaction://hlinksldjump"/>
          </p:cNvPr>
          <p:cNvSpPr/>
          <p:nvPr/>
        </p:nvSpPr>
        <p:spPr>
          <a:xfrm>
            <a:off x="3529529" y="191426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9" name="Pentagon 18">
            <a:hlinkClick r:id="rId7" action="ppaction://hlinksldjump"/>
          </p:cNvPr>
          <p:cNvSpPr/>
          <p:nvPr/>
        </p:nvSpPr>
        <p:spPr>
          <a:xfrm>
            <a:off x="6804248" y="188640"/>
            <a:ext cx="432048" cy="21602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err="1" smtClean="0">
                <a:solidFill>
                  <a:schemeClr val="tx1"/>
                </a:solidFill>
              </a:rPr>
              <a:t>Gui</a:t>
            </a:r>
            <a:endParaRPr lang="en-GB" sz="1000" b="1" dirty="0">
              <a:solidFill>
                <a:schemeClr val="tx1"/>
              </a:solidFill>
            </a:endParaRPr>
          </a:p>
        </p:txBody>
      </p:sp>
      <p:pic>
        <p:nvPicPr>
          <p:cNvPr id="28" name="Picture 27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4033" y="5337585"/>
            <a:ext cx="2009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29527" y="5116377"/>
            <a:ext cx="404179" cy="4328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11366" y="5138287"/>
            <a:ext cx="634188" cy="376303"/>
          </a:xfrm>
          <a:prstGeom prst="rect">
            <a:avLst/>
          </a:prstGeom>
        </p:spPr>
      </p:pic>
      <p:pic>
        <p:nvPicPr>
          <p:cNvPr id="34" name="Picture 33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1960" y="1268760"/>
            <a:ext cx="1758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05176" y="5120156"/>
            <a:ext cx="838826" cy="4494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45487" y="5569620"/>
            <a:ext cx="734151" cy="412393"/>
          </a:xfrm>
          <a:prstGeom prst="rect">
            <a:avLst/>
          </a:prstGeom>
        </p:spPr>
      </p:pic>
      <p:sp>
        <p:nvSpPr>
          <p:cNvPr id="37" name="Plus 36"/>
          <p:cNvSpPr/>
          <p:nvPr/>
        </p:nvSpPr>
        <p:spPr>
          <a:xfrm>
            <a:off x="3931208" y="5191372"/>
            <a:ext cx="144325" cy="196296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Equal 37"/>
          <p:cNvSpPr/>
          <p:nvPr/>
        </p:nvSpPr>
        <p:spPr>
          <a:xfrm>
            <a:off x="4600447" y="5238544"/>
            <a:ext cx="212116" cy="175790"/>
          </a:xfrm>
          <a:prstGeom prst="mathEqual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59928" y="6145150"/>
            <a:ext cx="1032521" cy="64807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64614" y="2999942"/>
            <a:ext cx="1052978" cy="56385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67303" y="2933393"/>
            <a:ext cx="461123" cy="90783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31519" y="5139463"/>
            <a:ext cx="372146" cy="52883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29527" y="3453545"/>
            <a:ext cx="1378577" cy="35281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06504" y="4136908"/>
            <a:ext cx="1171891" cy="4286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6" t="17773" r="8894" b="25359"/>
          <a:stretch/>
        </p:blipFill>
        <p:spPr bwMode="auto">
          <a:xfrm>
            <a:off x="3976184" y="1916832"/>
            <a:ext cx="1079631" cy="97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" t="41185" r="1778" b="23852"/>
          <a:stretch/>
        </p:blipFill>
        <p:spPr bwMode="auto">
          <a:xfrm>
            <a:off x="293850" y="3834546"/>
            <a:ext cx="2333934" cy="64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32" t="27384" b="23431"/>
          <a:stretch/>
        </p:blipFill>
        <p:spPr bwMode="auto">
          <a:xfrm>
            <a:off x="591151" y="2729391"/>
            <a:ext cx="1653168" cy="69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059" t="22906" r="24059" b="41889"/>
          <a:stretch/>
        </p:blipFill>
        <p:spPr>
          <a:xfrm>
            <a:off x="323528" y="980728"/>
            <a:ext cx="8682264" cy="3312368"/>
          </a:xfrm>
          <a:prstGeom prst="rect">
            <a:avLst/>
          </a:prstGeom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2083" y="6309320"/>
            <a:ext cx="837509" cy="4766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Return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566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1 g</a:t>
            </a:r>
            <a:r>
              <a:rPr lang="en-GB" sz="1800" b="1" dirty="0" smtClean="0"/>
              <a:t>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5267" t="57884" r="26033" b="6683"/>
          <a:stretch/>
        </p:blipFill>
        <p:spPr>
          <a:xfrm>
            <a:off x="179512" y="873018"/>
            <a:ext cx="8712968" cy="356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12288" r="25500" b="20791"/>
          <a:stretch/>
        </p:blipFill>
        <p:spPr>
          <a:xfrm>
            <a:off x="1043608" y="764704"/>
            <a:ext cx="7649594" cy="577074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107504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8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2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20070" r="25500" b="39466"/>
          <a:stretch/>
        </p:blipFill>
        <p:spPr>
          <a:xfrm>
            <a:off x="101965" y="1081792"/>
            <a:ext cx="8934531" cy="4075400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</a:t>
            </a:r>
            <a:r>
              <a:rPr lang="en-GB" sz="1800" b="1" dirty="0"/>
              <a:t>objectives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7620" r="24625" b="47248"/>
          <a:stretch/>
        </p:blipFill>
        <p:spPr>
          <a:xfrm>
            <a:off x="179512" y="764704"/>
            <a:ext cx="8928992" cy="4464496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6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23" y="274638"/>
            <a:ext cx="8229600" cy="490066"/>
          </a:xfrm>
        </p:spPr>
        <p:txBody>
          <a:bodyPr>
            <a:noAutofit/>
          </a:bodyPr>
          <a:lstStyle/>
          <a:p>
            <a:r>
              <a:rPr lang="en-GB" sz="1600" dirty="0" smtClean="0"/>
              <a:t>The National Curriculum in England. ©Crown Copyright 2013</a:t>
            </a:r>
            <a:br>
              <a:rPr lang="en-GB" sz="1600" dirty="0" smtClean="0"/>
            </a:br>
            <a:r>
              <a:rPr lang="en-GB" sz="1800" b="1" dirty="0"/>
              <a:t>Year </a:t>
            </a:r>
            <a:r>
              <a:rPr lang="en-GB" sz="1800" b="1" dirty="0" smtClean="0"/>
              <a:t>3 guidance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25" t="52752" r="25500" b="22347"/>
          <a:stretch/>
        </p:blipFill>
        <p:spPr>
          <a:xfrm>
            <a:off x="107504" y="2208795"/>
            <a:ext cx="8964488" cy="2516348"/>
          </a:xfrm>
          <a:prstGeom prst="rect">
            <a:avLst/>
          </a:prstGeom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422123" y="6165304"/>
            <a:ext cx="981525" cy="6206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Return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1042</TotalTime>
  <Words>313</Words>
  <Application>Microsoft Office PowerPoint</Application>
  <PresentationFormat>On-screen Show (4:3)</PresentationFormat>
  <Paragraphs>115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Ashby Hill Top Calculation Policy Addition Years 1-3</vt:lpstr>
      <vt:lpstr>PowerPoint Presentation</vt:lpstr>
      <vt:lpstr>The National Curriculum in England. ©Crown Copyright 2013 Year 1 objectives </vt:lpstr>
      <vt:lpstr>The National Curriculum in England. ©Crown Copyright 2013 Year 1 guidance </vt:lpstr>
      <vt:lpstr>The National Curriculum in England. ©Crown Copyright 2013 Year 2 objectives </vt:lpstr>
      <vt:lpstr>The National Curriculum in England. ©Crown Copyright 2013 Year 2 guidance </vt:lpstr>
      <vt:lpstr>The National Curriculum in England. ©Crown Copyright 2013 Year 3 objectives </vt:lpstr>
      <vt:lpstr>The National Curriculum in England. ©Crown Copyright 2013 Year 3 guidance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lphilips</cp:lastModifiedBy>
  <cp:revision>214</cp:revision>
  <cp:lastPrinted>2014-01-24T10:40:47Z</cp:lastPrinted>
  <dcterms:created xsi:type="dcterms:W3CDTF">2014-01-20T11:53:21Z</dcterms:created>
  <dcterms:modified xsi:type="dcterms:W3CDTF">2015-11-18T12:15:34Z</dcterms:modified>
</cp:coreProperties>
</file>